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79" r:id="rId12"/>
    <p:sldId id="380" r:id="rId13"/>
    <p:sldId id="359" r:id="rId14"/>
    <p:sldId id="375" r:id="rId15"/>
    <p:sldId id="390" r:id="rId16"/>
    <p:sldId id="376" r:id="rId17"/>
    <p:sldId id="378" r:id="rId18"/>
    <p:sldId id="392" r:id="rId19"/>
    <p:sldId id="373" r:id="rId20"/>
    <p:sldId id="391" r:id="rId21"/>
    <p:sldId id="377" r:id="rId22"/>
    <p:sldId id="34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9089" autoAdjust="0"/>
  </p:normalViewPr>
  <p:slideViewPr>
    <p:cSldViewPr snapToGrid="0">
      <p:cViewPr varScale="1">
        <p:scale>
          <a:sx n="142" d="100"/>
          <a:sy n="142" d="100"/>
        </p:scale>
        <p:origin x="1128" y="12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just presented, Prototype made us revisit our 3+1 views</a:t>
            </a:r>
            <a:r>
              <a:rPr lang="da-DK" dirty="0"/>
              <a:t>. </a:t>
            </a:r>
          </a:p>
          <a:p>
            <a:r>
              <a:rPr lang="da-DK" dirty="0"/>
              <a:t>Bookmaker Integrator </a:t>
            </a:r>
            <a:r>
              <a:rPr lang="da-DK" dirty="0" err="1"/>
              <a:t>got</a:t>
            </a:r>
            <a:r>
              <a:rPr lang="da-DK" dirty="0"/>
              <a:t> more </a:t>
            </a:r>
            <a:r>
              <a:rPr lang="da-DK" dirty="0" err="1"/>
              <a:t>concrete</a:t>
            </a:r>
            <a:r>
              <a:rPr lang="da-DK" dirty="0"/>
              <a:t> -&gt; </a:t>
            </a:r>
            <a:r>
              <a:rPr lang="da-DK" dirty="0" err="1"/>
              <a:t>Seperate</a:t>
            </a:r>
            <a:r>
              <a:rPr lang="da-DK" dirty="0"/>
              <a:t> </a:t>
            </a:r>
            <a:r>
              <a:rPr lang="da-DK" dirty="0" err="1"/>
              <a:t>Microkernel</a:t>
            </a:r>
            <a:r>
              <a:rPr lang="da-DK" dirty="0"/>
              <a:t> pattern</a:t>
            </a:r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added</a:t>
            </a:r>
            <a:r>
              <a:rPr lang="da-DK" dirty="0"/>
              <a:t> the Trigger Order Broker (from </a:t>
            </a:r>
            <a:r>
              <a:rPr lang="da-DK" dirty="0" err="1"/>
              <a:t>evaluation</a:t>
            </a:r>
            <a:r>
              <a:rPr lang="da-DK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</a:t>
            </a:r>
          </a:p>
          <a:p>
            <a:r>
              <a:rPr lang="da-DK" dirty="0"/>
              <a:t> - </a:t>
            </a:r>
            <a:r>
              <a:rPr lang="da-DK" dirty="0" err="1"/>
              <a:t>Could</a:t>
            </a:r>
            <a:r>
              <a:rPr lang="da-DK" dirty="0"/>
              <a:t> still </a:t>
            </a:r>
            <a:r>
              <a:rPr lang="da-DK" dirty="0" err="1"/>
              <a:t>be</a:t>
            </a:r>
            <a:r>
              <a:rPr lang="da-DK" dirty="0"/>
              <a:t> an </a:t>
            </a:r>
            <a:r>
              <a:rPr lang="da-DK" dirty="0" err="1"/>
              <a:t>area</a:t>
            </a:r>
            <a:r>
              <a:rPr lang="da-DK" dirty="0"/>
              <a:t> of </a:t>
            </a:r>
            <a:r>
              <a:rPr lang="da-DK" dirty="0" err="1"/>
              <a:t>interest</a:t>
            </a:r>
            <a:r>
              <a:rPr lang="da-DK" dirty="0"/>
              <a:t> in </a:t>
            </a:r>
            <a:r>
              <a:rPr lang="da-DK" dirty="0" err="1"/>
              <a:t>fututure</a:t>
            </a:r>
            <a:endParaRPr lang="da-DK" dirty="0"/>
          </a:p>
          <a:p>
            <a:r>
              <a:rPr lang="da-DK" dirty="0"/>
              <a:t>Thread pool (</a:t>
            </a:r>
            <a:r>
              <a:rPr lang="da-DK" dirty="0" err="1"/>
              <a:t>Better</a:t>
            </a:r>
            <a:r>
              <a:rPr lang="da-DK" dirty="0"/>
              <a:t> performance and </a:t>
            </a:r>
            <a:r>
              <a:rPr lang="da-DK" dirty="0" err="1"/>
              <a:t>concurrency</a:t>
            </a:r>
            <a:r>
              <a:rPr lang="da-DK" dirty="0"/>
              <a:t> (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actor</a:t>
            </a:r>
            <a:r>
              <a:rPr lang="da-DK" dirty="0"/>
              <a:t>).</a:t>
            </a:r>
          </a:p>
          <a:p>
            <a:r>
              <a:rPr lang="da-DK" dirty="0"/>
              <a:t>-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hurt</a:t>
            </a:r>
            <a:r>
              <a:rPr lang="da-DK" dirty="0"/>
              <a:t>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fault</a:t>
            </a:r>
            <a:r>
              <a:rPr lang="da-DK" dirty="0"/>
              <a:t> isolation.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</a:t>
            </a:r>
            <a:r>
              <a:rPr lang="da-DK" dirty="0" err="1"/>
              <a:t>based</a:t>
            </a:r>
            <a:r>
              <a:rPr lang="da-DK" dirty="0"/>
              <a:t>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because</a:t>
            </a:r>
            <a:r>
              <a:rPr lang="da-DK" dirty="0"/>
              <a:t> it </a:t>
            </a:r>
            <a:r>
              <a:rPr lang="da-DK" dirty="0" err="1"/>
              <a:t>happens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users bet for </a:t>
            </a:r>
            <a:r>
              <a:rPr lang="da-DK" dirty="0" err="1"/>
              <a:t>money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32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A63DCF-BAB1-2D3D-6B47-7CCB4294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1036543"/>
            <a:ext cx="4893563" cy="56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5658-987C-B973-5C91-652DCA4F22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3413" y="4149501"/>
            <a:ext cx="10405174" cy="1943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patterns solve different problems</a:t>
            </a:r>
          </a:p>
          <a:p>
            <a:r>
              <a:rPr lang="en-GB" dirty="0"/>
              <a:t>90 % of the times, only initial wait time is important and</a:t>
            </a:r>
          </a:p>
          <a:p>
            <a:r>
              <a:rPr lang="en-GB" dirty="0"/>
              <a:t>10 % the retry time is very important. </a:t>
            </a:r>
          </a:p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36BD0-B0F3-3C70-545F-1F34F8CD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AE20D-CE7A-D5B5-A28C-3CCA07C4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2" y="4216176"/>
            <a:ext cx="2089954" cy="829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1218215"/>
            <a:ext cx="4352925" cy="235507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1047750" y="761417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If our site is the cause of bet rejections, people would just use the bookmakers directly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Iterative 3+1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6B56-11B7-1FAD-6E0A-DA5F4F3FB96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657600" lvl="8" indent="0">
              <a:buNone/>
            </a:pPr>
            <a:r>
              <a:rPr lang="en-US" dirty="0">
                <a:sym typeface="Wingdings" panose="05000000000000000000" pitchFamily="2" charset="2"/>
              </a:rPr>
              <a:t>              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sz="11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B6BDF-50E9-7293-C2B1-DE34C675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3DF3F7-27E6-17C4-1AE2-BD4A197F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58" y="1025859"/>
            <a:ext cx="3304851" cy="2328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394CE4-10EB-A56C-2C1C-E3581584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274" y="889104"/>
            <a:ext cx="3765675" cy="3026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0C5201-919E-A3D2-FBA3-339972B47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858" y="3834969"/>
            <a:ext cx="3304851" cy="2067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4F864-3F79-B483-CAF3-27C68727E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74" y="3774736"/>
            <a:ext cx="3765675" cy="2562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BAE192-28A4-8BE3-CD77-B55B893A6350}"/>
              </a:ext>
            </a:extLst>
          </p:cNvPr>
          <p:cNvSpPr txBox="1"/>
          <p:nvPr/>
        </p:nvSpPr>
        <p:spPr>
          <a:xfrm>
            <a:off x="5568181" y="4682595"/>
            <a:ext cx="66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GB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D5524F-E6BA-4E72-E687-2276ECCD999E}"/>
              </a:ext>
            </a:extLst>
          </p:cNvPr>
          <p:cNvSpPr txBox="1"/>
          <p:nvPr/>
        </p:nvSpPr>
        <p:spPr>
          <a:xfrm>
            <a:off x="2246376" y="689049"/>
            <a:ext cx="211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 err="1"/>
              <a:t>Before</a:t>
            </a:r>
            <a:r>
              <a:rPr lang="da-DK" b="1" dirty="0"/>
              <a:t> Prototype</a:t>
            </a:r>
            <a:endParaRPr lang="en-GB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A1CEDF-78E2-3AFE-EE45-C6C3D09154E9}"/>
              </a:ext>
            </a:extLst>
          </p:cNvPr>
          <p:cNvSpPr txBox="1"/>
          <p:nvPr/>
        </p:nvSpPr>
        <p:spPr>
          <a:xfrm>
            <a:off x="8384687" y="577611"/>
            <a:ext cx="2117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 dirty="0"/>
              <a:t>Final views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7938-FAB0-4357-519B-6D3DA9AB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Alternative </a:t>
            </a:r>
            <a:r>
              <a:rPr lang="da-DK" dirty="0" err="1"/>
              <a:t>aproaches</a:t>
            </a:r>
            <a:r>
              <a:rPr lang="da-DK" dirty="0"/>
              <a:t> </a:t>
            </a:r>
            <a:r>
              <a:rPr lang="da-DK" dirty="0" err="1"/>
              <a:t>considered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5F5A-FDAF-3A0A-3A9A-71D8136EB8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9C482-8A45-53E9-4968-12F3D235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50B59-2DA3-0282-6BA2-820F7603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22" y="2380129"/>
            <a:ext cx="2872678" cy="3575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A3458-4B99-E434-0932-AD93D2A8570A}"/>
              </a:ext>
            </a:extLst>
          </p:cNvPr>
          <p:cNvSpPr txBox="1"/>
          <p:nvPr/>
        </p:nvSpPr>
        <p:spPr>
          <a:xfrm>
            <a:off x="7671547" y="2056963"/>
            <a:ext cx="156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Thread pool?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69511-CDD0-AE99-6CD7-B101AAEF1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6" b="13191"/>
          <a:stretch>
            <a:fillRect/>
          </a:stretch>
        </p:blipFill>
        <p:spPr bwMode="auto">
          <a:xfrm>
            <a:off x="6223747" y="3429000"/>
            <a:ext cx="421789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440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500164"/>
            <a:ext cx="5202936" cy="553935"/>
          </a:xfrm>
        </p:spPr>
        <p:txBody>
          <a:bodyPr/>
          <a:lstStyle/>
          <a:p>
            <a:r>
              <a:rPr lang="en-US" noProof="0" dirty="0"/>
              <a:t>Evaluation with aSQA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E0110-0C29-F074-2285-12EBEDCD8C32}"/>
              </a:ext>
            </a:extLst>
          </p:cNvPr>
          <p:cNvSpPr txBox="1"/>
          <p:nvPr/>
        </p:nvSpPr>
        <p:spPr>
          <a:xfrm>
            <a:off x="2208879" y="3429000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272458" y="5141988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189DA-40A7-3D42-4728-C4B4A579571F}"/>
              </a:ext>
            </a:extLst>
          </p:cNvPr>
          <p:cNvSpPr txBox="1"/>
          <p:nvPr/>
        </p:nvSpPr>
        <p:spPr>
          <a:xfrm>
            <a:off x="2208879" y="1813043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10244" name="Picture 4" descr="Repeat icon vector design template | Premium Vector">
            <a:extLst>
              <a:ext uri="{FF2B5EF4-FFF2-40B4-BE49-F238E27FC236}">
                <a16:creationId xmlns:a16="http://schemas.microsoft.com/office/drawing/2014/main" id="{C8F2CF28-6EAD-C817-FF04-9F1525D58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893064" y="3056564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2DAAE-5E8B-95E1-CC6C-B07EDFE516B1}"/>
              </a:ext>
            </a:extLst>
          </p:cNvPr>
          <p:cNvSpPr txBox="1"/>
          <p:nvPr/>
        </p:nvSpPr>
        <p:spPr>
          <a:xfrm>
            <a:off x="1348580" y="3479594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90" y="4709774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VS icon design template vector | Premium Vector">
            <a:extLst>
              <a:ext uri="{FF2B5EF4-FFF2-40B4-BE49-F238E27FC236}">
                <a16:creationId xmlns:a16="http://schemas.microsoft.com/office/drawing/2014/main" id="{9C4B65E5-BB26-98F5-5000-204E76C61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942890" y="1328507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90" y="250601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50" y="2303104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2303104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336625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043844" y="4328657"/>
            <a:ext cx="2789655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6052349" y="4305330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9060854" y="4305330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558282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9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4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/>
              <a:t>3+1 </a:t>
            </a:r>
            <a:r>
              <a:rPr lang="en-GB" dirty="0"/>
              <a:t>= ASR</a:t>
            </a:r>
          </a:p>
          <a:p>
            <a:r>
              <a:rPr lang="en-GB" dirty="0"/>
              <a:t>Module viewpoint = used package diagram view…to show X Y Z</a:t>
            </a:r>
          </a:p>
          <a:p>
            <a:r>
              <a:rPr lang="en-GB" dirty="0"/>
              <a:t>Component connector viewpoint = used component diagram view</a:t>
            </a:r>
          </a:p>
          <a:p>
            <a:r>
              <a:rPr lang="en-GB" dirty="0"/>
              <a:t>Allocation viewpoint = used deployment diagram view…to show X Y Z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4786C-DAAA-15A9-55DC-EBAF07A2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2054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AD9BD754-899B-7137-F1F1-CAE1B3258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7507839" y="126205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9DF061B2-CEA5-D491-5BB8-BDEDAB66D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4540706" y="126206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FF1C-ADBE-510A-8490-8D805EF1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83DF5A-60B5-0F5C-2330-2852FCD3D2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7593" y="1010047"/>
            <a:ext cx="4760938" cy="80397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Early validation of patterns/tactics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989045" y="2037208"/>
            <a:ext cx="4478694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“performance”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Experimental prototype.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Load balancer </a:t>
            </a: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43D201-E57F-5018-8C6A-AA9296EA1A4E}"/>
              </a:ext>
            </a:extLst>
          </p:cNvPr>
          <p:cNvSpPr txBox="1">
            <a:spLocks/>
          </p:cNvSpPr>
          <p:nvPr/>
        </p:nvSpPr>
        <p:spPr>
          <a:xfrm>
            <a:off x="6609184" y="2037208"/>
            <a:ext cx="4478694" cy="251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“Safety”: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Exploratory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Actor model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E5667-D6D0-7A48-D797-E05980FC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1F18-6978-891D-373B-63B6E1BA8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9DA3-9383-EABA-2C93-15114E9B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In-depth with bet-placement &amp; prototype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A144-91E1-AA6C-5CED-3A7284C85E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0F3B1-BCCF-81CB-CF80-B7867E62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7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2591</TotalTime>
  <Words>687</Words>
  <Application>Microsoft Office PowerPoint</Application>
  <PresentationFormat>Widescreen</PresentationFormat>
  <Paragraphs>160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In-depth with bet-placement &amp; prototype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Iterative 3+1</vt:lpstr>
      <vt:lpstr>Alternative aproaches considered</vt:lpstr>
      <vt:lpstr>Evaluation with aSQA</vt:lpstr>
      <vt:lpstr>The broker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Rasmus Ole Routh Herskind</cp:lastModifiedBy>
  <cp:revision>167</cp:revision>
  <dcterms:created xsi:type="dcterms:W3CDTF">2025-03-17T20:09:59Z</dcterms:created>
  <dcterms:modified xsi:type="dcterms:W3CDTF">2025-06-03T22:34:31Z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